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1"/>
    <p:sldMasterId id="2147483813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86327"/>
  </p:normalViewPr>
  <p:slideViewPr>
    <p:cSldViewPr snapToGrid="0" snapToObjects="1">
      <p:cViewPr varScale="1">
        <p:scale>
          <a:sx n="110" d="100"/>
          <a:sy n="110" d="100"/>
        </p:scale>
        <p:origin x="1016" y="168"/>
      </p:cViewPr>
      <p:guideLst/>
    </p:cSldViewPr>
  </p:slideViewPr>
  <p:outlineViewPr>
    <p:cViewPr>
      <p:scale>
        <a:sx n="33" d="100"/>
        <a:sy n="33" d="100"/>
      </p:scale>
      <p:origin x="0" y="-16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ADEF6-41F6-9642-BB8A-1743B51642F8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9475-BEC7-F043-A69C-7E1684B42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3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49475-BEC7-F043-A69C-7E1684B42A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3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49475-BEC7-F043-A69C-7E1684B42A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39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49475-BEC7-F043-A69C-7E1684B42A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82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49475-BEC7-F043-A69C-7E1684B42A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49475-BEC7-F043-A69C-7E1684B42A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7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49475-BEC7-F043-A69C-7E1684B42A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56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49475-BEC7-F043-A69C-7E1684B42A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5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49475-BEC7-F043-A69C-7E1684B42A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98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49475-BEC7-F043-A69C-7E1684B42A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3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1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0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3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3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44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99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66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96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212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48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318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80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7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3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2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1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2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67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4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9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2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6" r:id="rId5"/>
    <p:sldLayoutId id="2147483775" r:id="rId6"/>
    <p:sldLayoutId id="2147483767" r:id="rId7"/>
    <p:sldLayoutId id="2147483774" r:id="rId8"/>
    <p:sldLayoutId id="2147483773" r:id="rId9"/>
    <p:sldLayoutId id="2147483764" r:id="rId10"/>
    <p:sldLayoutId id="2147483765" r:id="rId11"/>
    <p:sldLayoutId id="21474837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5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655CA-BE9D-1C4C-86D3-D676DF76E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5462" y="653596"/>
            <a:ext cx="4972511" cy="937864"/>
          </a:xfrm>
        </p:spPr>
        <p:txBody>
          <a:bodyPr anchor="b">
            <a:normAutofit fontScale="90000"/>
          </a:bodyPr>
          <a:lstStyle/>
          <a:p>
            <a:r>
              <a:rPr lang="en-US" sz="7200" dirty="0" err="1"/>
              <a:t>Mooc</a:t>
            </a:r>
            <a:r>
              <a:rPr lang="en-US" sz="7200" dirty="0"/>
              <a:t> 2.1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1ED14-D1E0-3F44-89B6-140E82816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5462" y="1709337"/>
            <a:ext cx="4972512" cy="1517088"/>
          </a:xfrm>
        </p:spPr>
        <p:txBody>
          <a:bodyPr>
            <a:normAutofit/>
          </a:bodyPr>
          <a:lstStyle/>
          <a:p>
            <a:r>
              <a:rPr lang="en-US" dirty="0"/>
              <a:t>Xin Zhang</a:t>
            </a:r>
          </a:p>
          <a:p>
            <a:r>
              <a:rPr lang="en-US" dirty="0" err="1"/>
              <a:t>Shuangke</a:t>
            </a:r>
            <a:r>
              <a:rPr lang="en-US" dirty="0"/>
              <a:t> Li</a:t>
            </a:r>
          </a:p>
        </p:txBody>
      </p:sp>
      <p:pic>
        <p:nvPicPr>
          <p:cNvPr id="35" name="Picture 3">
            <a:extLst>
              <a:ext uri="{FF2B5EF4-FFF2-40B4-BE49-F238E27FC236}">
                <a16:creationId xmlns:a16="http://schemas.microsoft.com/office/drawing/2014/main" id="{C2292063-0AE7-4804-97D2-996D621FB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68" r="23034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060CE1A-A2ED-43AC-857D-05822177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98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9D675-4E35-4745-A504-F873D01C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Matching Model </a:t>
            </a:r>
            <a:br>
              <a:rPr lang="en-US" dirty="0"/>
            </a:br>
            <a:r>
              <a:rPr lang="en-US" sz="3200" dirty="0"/>
              <a:t>Keyword List Matching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624A53-9F60-5344-A07B-CF2A7305C330}"/>
              </a:ext>
            </a:extLst>
          </p:cNvPr>
          <p:cNvSpPr/>
          <p:nvPr/>
        </p:nvSpPr>
        <p:spPr>
          <a:xfrm>
            <a:off x="9568631" y="2088219"/>
            <a:ext cx="1927804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1C4E1-20E1-3A49-B09F-10C70C04E849}"/>
              </a:ext>
            </a:extLst>
          </p:cNvPr>
          <p:cNvSpPr/>
          <p:nvPr/>
        </p:nvSpPr>
        <p:spPr>
          <a:xfrm>
            <a:off x="9568631" y="3198410"/>
            <a:ext cx="1927804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 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04F00D-11A2-B548-9621-C0FA6890F507}"/>
              </a:ext>
            </a:extLst>
          </p:cNvPr>
          <p:cNvSpPr/>
          <p:nvPr/>
        </p:nvSpPr>
        <p:spPr>
          <a:xfrm>
            <a:off x="9568631" y="4308601"/>
            <a:ext cx="1927804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Keyword  Extraction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1EC359-228A-E944-B2B3-E1B5F7CFEBB4}"/>
              </a:ext>
            </a:extLst>
          </p:cNvPr>
          <p:cNvSpPr/>
          <p:nvPr/>
        </p:nvSpPr>
        <p:spPr>
          <a:xfrm>
            <a:off x="9568631" y="5418792"/>
            <a:ext cx="1927804" cy="7799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Keyword List  Matching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BBCAF9-FD5F-E946-9BA7-D1D2FC40D14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0532533" y="2868148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0C7F94-B1CF-5144-8CEB-D45AA09760B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532533" y="3978339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0F0F74-76DA-934C-94E5-9D30EE40449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0532533" y="5088530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D3A3E0-DB72-7C45-8B63-82EFD64235E8}"/>
              </a:ext>
            </a:extLst>
          </p:cNvPr>
          <p:cNvSpPr txBox="1"/>
          <p:nvPr/>
        </p:nvSpPr>
        <p:spPr>
          <a:xfrm>
            <a:off x="1069849" y="2461527"/>
            <a:ext cx="81644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top key words extracted from job requirements for each job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TF-IDF values to vectorize keyword list from job requirements of job clusters and course descriptions.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cosine similarity to measure the closeness of course content and job cluster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174612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81AC-275F-6B44-8561-232B4DBF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65532-F635-6B41-9CE7-AD99E0C28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467396" cy="4050792"/>
          </a:xfrm>
        </p:spPr>
        <p:txBody>
          <a:bodyPr>
            <a:normAutofit/>
          </a:bodyPr>
          <a:lstStyle/>
          <a:p>
            <a:r>
              <a:rPr lang="en-US" sz="2400" dirty="0"/>
              <a:t>Rank job titles based on edit distance between user input and job titles using </a:t>
            </a:r>
            <a:r>
              <a:rPr lang="en-US" sz="2400" dirty="0" err="1"/>
              <a:t>Jaro</a:t>
            </a:r>
            <a:r>
              <a:rPr lang="en-US" sz="2400" dirty="0"/>
              <a:t> Winkler Distance Score (0 to 1).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683B8B-C5DE-7248-BDB1-DDF5B51B6C93}"/>
              </a:ext>
            </a:extLst>
          </p:cNvPr>
          <p:cNvSpPr/>
          <p:nvPr/>
        </p:nvSpPr>
        <p:spPr>
          <a:xfrm>
            <a:off x="1327742" y="4466876"/>
            <a:ext cx="1927804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DA897-53CD-4541-B0F5-8A3B4269CD4E}"/>
              </a:ext>
            </a:extLst>
          </p:cNvPr>
          <p:cNvSpPr/>
          <p:nvPr/>
        </p:nvSpPr>
        <p:spPr>
          <a:xfrm>
            <a:off x="4357934" y="3359107"/>
            <a:ext cx="3171755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Software Engineer:</a:t>
            </a:r>
            <a:br>
              <a:rPr lang="en-US" dirty="0"/>
            </a:br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164EE-8C33-0B40-B871-0D406F9F52CC}"/>
              </a:ext>
            </a:extLst>
          </p:cNvPr>
          <p:cNvSpPr/>
          <p:nvPr/>
        </p:nvSpPr>
        <p:spPr>
          <a:xfrm>
            <a:off x="4357934" y="5574643"/>
            <a:ext cx="3171754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Accountant:</a:t>
            </a:r>
          </a:p>
          <a:p>
            <a:pPr algn="ctr"/>
            <a:r>
              <a:rPr lang="en-US" dirty="0"/>
              <a:t>0.46470588235294114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39C15-BA2F-ED4B-AC55-652270F02D3B}"/>
              </a:ext>
            </a:extLst>
          </p:cNvPr>
          <p:cNvSpPr txBox="1"/>
          <p:nvPr/>
        </p:nvSpPr>
        <p:spPr>
          <a:xfrm>
            <a:off x="1546578" y="402282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23C819-940C-A442-B4D7-4328E9C0D28B}"/>
              </a:ext>
            </a:extLst>
          </p:cNvPr>
          <p:cNvSpPr/>
          <p:nvPr/>
        </p:nvSpPr>
        <p:spPr>
          <a:xfrm>
            <a:off x="4357933" y="4466875"/>
            <a:ext cx="3171755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Software Developer: 0.8745098039215686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A8B3E-74C1-1B45-904F-88F5EE4F055B}"/>
              </a:ext>
            </a:extLst>
          </p:cNvPr>
          <p:cNvSpPr txBox="1"/>
          <p:nvPr/>
        </p:nvSpPr>
        <p:spPr>
          <a:xfrm>
            <a:off x="5130801" y="2888039"/>
            <a:ext cx="104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61913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9870-C8CF-1D49-9E67-F27FB7A6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514" y="-321620"/>
            <a:ext cx="10058400" cy="160934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demo" descr="demo">
            <a:hlinkClick r:id="" action="ppaction://media"/>
            <a:extLst>
              <a:ext uri="{FF2B5EF4-FFF2-40B4-BE49-F238E27FC236}">
                <a16:creationId xmlns:a16="http://schemas.microsoft.com/office/drawing/2014/main" id="{98EE8AF0-9D73-5C49-B11A-5ACC38BAEA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9511" y="921456"/>
            <a:ext cx="9335911" cy="583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9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DF81-FFB8-4E49-B8F2-DAFFE42B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E4BE-8C29-E143-AE2F-B1D06528F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Adding more data resources (online job post and online courses resource)</a:t>
            </a:r>
          </a:p>
          <a:p>
            <a:r>
              <a:rPr lang="en-US" sz="2400" dirty="0"/>
              <a:t>Improving course matching algorithm based on user behavior</a:t>
            </a:r>
            <a:br>
              <a:rPr lang="en-US" sz="2400" dirty="0"/>
            </a:br>
            <a:r>
              <a:rPr lang="en-US" sz="2400" dirty="0"/>
              <a:t>e.g. courses taken with certain searched jobs.</a:t>
            </a:r>
          </a:p>
        </p:txBody>
      </p:sp>
    </p:spTree>
    <p:extLst>
      <p:ext uri="{BB962C8B-B14F-4D97-AF65-F5344CB8AC3E}">
        <p14:creationId xmlns:p14="http://schemas.microsoft.com/office/powerpoint/2010/main" val="3013073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EDCC-7A32-B844-8BCD-D8301627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808E-64E6-E94F-9C3B-F43BD38FE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749777"/>
            <a:ext cx="10052304" cy="4820356"/>
          </a:xfrm>
        </p:spPr>
        <p:txBody>
          <a:bodyPr>
            <a:normAutofit/>
          </a:bodyPr>
          <a:lstStyle/>
          <a:p>
            <a:r>
              <a:rPr lang="en-US" dirty="0"/>
              <a:t>Pennington, J. (n.d.). </a:t>
            </a:r>
            <a:r>
              <a:rPr lang="en-US" dirty="0" err="1"/>
              <a:t>GloVe</a:t>
            </a:r>
            <a:r>
              <a:rPr lang="en-US" dirty="0"/>
              <a:t>: Global Vectors for Word Representation. Retrieved March 10, 2020, from https://nlp.stanford.edu/projects/glove/</a:t>
            </a:r>
          </a:p>
          <a:p>
            <a:r>
              <a:rPr lang="en-US" dirty="0" err="1"/>
              <a:t>Lutins</a:t>
            </a:r>
            <a:r>
              <a:rPr lang="en-US" dirty="0"/>
              <a:t>, E. (2017, September 15). DBSCAN: What is it? When to Use it? How to use it. Retrieved March 10, 2020, from https://medium.com/@elutins/dbscan-what-is-it-when-to-use-it-how-to-use-it-8bd506293818</a:t>
            </a:r>
          </a:p>
          <a:p>
            <a:r>
              <a:rPr lang="en-US" dirty="0"/>
              <a:t>Litvak, M., &amp; Last, M. (n.d.). Graph-Based Keyword Extraction for Single-Document Summarization. Retrieved April 2, 2020, from https://www.aclweb.org/anthology/W08-1404.pdf</a:t>
            </a:r>
          </a:p>
          <a:p>
            <a:r>
              <a:rPr lang="en-US" dirty="0"/>
              <a:t>Ma, E. (2018, July 26). 3 basic Distance Measurement in Text Mining. Retrieved March 29, 2020, from https://towardsdatascience.com/3-basic-distance-measurement-in-text-mining-5852becff1d7</a:t>
            </a:r>
          </a:p>
          <a:p>
            <a:r>
              <a:rPr lang="en-US" dirty="0" err="1"/>
              <a:t>Dreßle</a:t>
            </a:r>
            <a:r>
              <a:rPr lang="en-US" dirty="0"/>
              <a:t>, K., &amp; </a:t>
            </a:r>
            <a:r>
              <a:rPr lang="en-US" dirty="0" err="1"/>
              <a:t>Ngom</a:t>
            </a:r>
            <a:r>
              <a:rPr lang="en-US" dirty="0"/>
              <a:t>, A.-C. N. (2015, September). On the Efficient Execution of Bounded </a:t>
            </a:r>
            <a:r>
              <a:rPr lang="en-US" dirty="0" err="1"/>
              <a:t>Jaro</a:t>
            </a:r>
            <a:r>
              <a:rPr lang="en-US" dirty="0"/>
              <a:t>-Winkler Distances. Retrieved April 4, 2020, from https://</a:t>
            </a:r>
            <a:r>
              <a:rPr lang="en-US" dirty="0" err="1"/>
              <a:t>www.researchgate.net</a:t>
            </a:r>
            <a:r>
              <a:rPr lang="en-US" dirty="0"/>
              <a:t>/publication/281550860_On_the_Efficient_Execution_of_Bounded_Jaro-Winkler_Distances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9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A4C-6295-E042-80DB-C6DF2CCD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BE3E-DD6E-5A48-93A9-3E2A5E56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37766"/>
            <a:ext cx="10058400" cy="117437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Challenge in Online Course Search</a:t>
            </a:r>
          </a:p>
          <a:p>
            <a:pPr lvl="1"/>
            <a:r>
              <a:rPr lang="en-US" dirty="0"/>
              <a:t> Have career goal but don’t know what courses or skills to look for</a:t>
            </a:r>
          </a:p>
          <a:p>
            <a:pPr lvl="1"/>
            <a:r>
              <a:rPr lang="en-US" dirty="0"/>
              <a:t> Some related courses may not fit into career requirements anymore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78D4B-D611-4C4A-82E6-1CD2B82533A5}"/>
              </a:ext>
            </a:extLst>
          </p:cNvPr>
          <p:cNvSpPr txBox="1">
            <a:spLocks/>
          </p:cNvSpPr>
          <p:nvPr/>
        </p:nvSpPr>
        <p:spPr>
          <a:xfrm>
            <a:off x="1069848" y="3352802"/>
            <a:ext cx="10058400" cy="117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/>
              <a:t>Our solution:</a:t>
            </a:r>
          </a:p>
          <a:p>
            <a:pPr lvl="1"/>
            <a:r>
              <a:rPr lang="en-US" dirty="0"/>
              <a:t>Website for helping users find online courses based on</a:t>
            </a:r>
            <a:r>
              <a:rPr lang="zh-CN" altLang="en-US" dirty="0"/>
              <a:t> </a:t>
            </a:r>
            <a:r>
              <a:rPr lang="en-US" dirty="0"/>
              <a:t>job requirements </a:t>
            </a:r>
          </a:p>
        </p:txBody>
      </p:sp>
    </p:spTree>
    <p:extLst>
      <p:ext uri="{BB962C8B-B14F-4D97-AF65-F5344CB8AC3E}">
        <p14:creationId xmlns:p14="http://schemas.microsoft.com/office/powerpoint/2010/main" val="1363099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C0C7-9308-1D49-85F4-6CBC9722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0" y="83326"/>
            <a:ext cx="10058400" cy="160934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C93DC-C749-2B47-8A37-2529FED33840}"/>
              </a:ext>
            </a:extLst>
          </p:cNvPr>
          <p:cNvSpPr/>
          <p:nvPr/>
        </p:nvSpPr>
        <p:spPr>
          <a:xfrm>
            <a:off x="2922492" y="1483327"/>
            <a:ext cx="2079812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 Information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C04536-E595-D24E-A2A6-C219CE2E264C}"/>
              </a:ext>
            </a:extLst>
          </p:cNvPr>
          <p:cNvSpPr/>
          <p:nvPr/>
        </p:nvSpPr>
        <p:spPr>
          <a:xfrm>
            <a:off x="7189696" y="1465232"/>
            <a:ext cx="2079812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Course Information Resource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A2EC9E-977B-F04C-A2FE-C99DEC5C956B}"/>
              </a:ext>
            </a:extLst>
          </p:cNvPr>
          <p:cNvSpPr/>
          <p:nvPr/>
        </p:nvSpPr>
        <p:spPr>
          <a:xfrm>
            <a:off x="1296891" y="4204779"/>
            <a:ext cx="2079812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6EC32B-7F18-5C4E-B613-3CBFECC27640}"/>
              </a:ext>
            </a:extLst>
          </p:cNvPr>
          <p:cNvSpPr/>
          <p:nvPr/>
        </p:nvSpPr>
        <p:spPr>
          <a:xfrm>
            <a:off x="4736350" y="4204779"/>
            <a:ext cx="2719295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Course Matching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2D255-F9EB-1F44-AA06-71B7CBCFE489}"/>
              </a:ext>
            </a:extLst>
          </p:cNvPr>
          <p:cNvSpPr/>
          <p:nvPr/>
        </p:nvSpPr>
        <p:spPr>
          <a:xfrm>
            <a:off x="8792718" y="4204778"/>
            <a:ext cx="2079812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Course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99184-333F-8C44-A2B8-B6061E01DECC}"/>
              </a:ext>
            </a:extLst>
          </p:cNvPr>
          <p:cNvSpPr/>
          <p:nvPr/>
        </p:nvSpPr>
        <p:spPr>
          <a:xfrm>
            <a:off x="5056090" y="2854264"/>
            <a:ext cx="2079813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Collections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6DFEC8-52F5-C341-9998-C0A96536630D}"/>
              </a:ext>
            </a:extLst>
          </p:cNvPr>
          <p:cNvCxnSpPr>
            <a:stCxn id="4" idx="2"/>
            <a:endCxn id="12" idx="0"/>
          </p:cNvCxnSpPr>
          <p:nvPr/>
        </p:nvCxnSpPr>
        <p:spPr>
          <a:xfrm>
            <a:off x="3962398" y="2263256"/>
            <a:ext cx="2133599" cy="59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0F9E5-80EF-024C-8B08-A7AE167F92C8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6095997" y="2245161"/>
            <a:ext cx="2133605" cy="60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E49648-9977-2B41-A62B-AF0CB3AD0CEC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6095997" y="3634193"/>
            <a:ext cx="1" cy="57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CCB9D9-8357-9B45-8BC3-EFEC2CBE48E5}"/>
              </a:ext>
            </a:extLst>
          </p:cNvPr>
          <p:cNvSpPr txBox="1"/>
          <p:nvPr/>
        </p:nvSpPr>
        <p:spPr>
          <a:xfrm>
            <a:off x="6055236" y="3654825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Build/Update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BF9FB0-EBA0-9643-A52C-88CE12EEEB8D}"/>
              </a:ext>
            </a:extLst>
          </p:cNvPr>
          <p:cNvSpPr txBox="1"/>
          <p:nvPr/>
        </p:nvSpPr>
        <p:spPr>
          <a:xfrm>
            <a:off x="5468750" y="218942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Calls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29C985-564A-0A48-8F6A-D905036387A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376703" y="4594744"/>
            <a:ext cx="1359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6C2237-26A6-D945-84F6-1510877BD54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7455645" y="4594743"/>
            <a:ext cx="13370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ED904F-4530-3843-A697-58F2236577F7}"/>
              </a:ext>
            </a:extLst>
          </p:cNvPr>
          <p:cNvSpPr txBox="1"/>
          <p:nvPr/>
        </p:nvSpPr>
        <p:spPr>
          <a:xfrm>
            <a:off x="3713760" y="423572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16E05D-3119-7540-B110-EF78B37DC0E6}"/>
              </a:ext>
            </a:extLst>
          </p:cNvPr>
          <p:cNvSpPr txBox="1"/>
          <p:nvPr/>
        </p:nvSpPr>
        <p:spPr>
          <a:xfrm>
            <a:off x="7680055" y="420477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E00FE2-6F71-504D-9E1A-5166D9222CEF}"/>
              </a:ext>
            </a:extLst>
          </p:cNvPr>
          <p:cNvSpPr/>
          <p:nvPr/>
        </p:nvSpPr>
        <p:spPr>
          <a:xfrm>
            <a:off x="1296891" y="5938027"/>
            <a:ext cx="2079812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695E65-F236-C242-BACB-F345BDC3EB70}"/>
              </a:ext>
            </a:extLst>
          </p:cNvPr>
          <p:cNvCxnSpPr>
            <a:stCxn id="29" idx="0"/>
            <a:endCxn id="9" idx="2"/>
          </p:cNvCxnSpPr>
          <p:nvPr/>
        </p:nvCxnSpPr>
        <p:spPr>
          <a:xfrm flipV="1">
            <a:off x="2336797" y="4984708"/>
            <a:ext cx="0" cy="953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BBFD13-BCF2-C44A-ADF9-E680FA05B0C2}"/>
              </a:ext>
            </a:extLst>
          </p:cNvPr>
          <p:cNvSpPr txBox="1"/>
          <p:nvPr/>
        </p:nvSpPr>
        <p:spPr>
          <a:xfrm>
            <a:off x="2411793" y="5301272"/>
            <a:ext cx="226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Keywords Matching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BA6D61E-B583-4C45-8DB1-68367BCF2D9B}"/>
              </a:ext>
            </a:extLst>
          </p:cNvPr>
          <p:cNvCxnSpPr>
            <a:cxnSpLocks/>
            <a:stCxn id="11" idx="2"/>
            <a:endCxn id="29" idx="3"/>
          </p:cNvCxnSpPr>
          <p:nvPr/>
        </p:nvCxnSpPr>
        <p:spPr>
          <a:xfrm flipH="1">
            <a:off x="3376703" y="4984707"/>
            <a:ext cx="6455921" cy="134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C8D93A-1EAB-DB4C-B6BB-A04EA44157FB}"/>
              </a:ext>
            </a:extLst>
          </p:cNvPr>
          <p:cNvSpPr txBox="1"/>
          <p:nvPr/>
        </p:nvSpPr>
        <p:spPr>
          <a:xfrm>
            <a:off x="6055236" y="5753361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FB6815-0969-114D-85D6-0272616266C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2336797" y="3634193"/>
            <a:ext cx="3759200" cy="57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42D023-C93B-4B40-9383-D8402710E3DD}"/>
              </a:ext>
            </a:extLst>
          </p:cNvPr>
          <p:cNvSpPr/>
          <p:nvPr/>
        </p:nvSpPr>
        <p:spPr>
          <a:xfrm>
            <a:off x="2521016" y="3517070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Build /Update</a:t>
            </a:r>
          </a:p>
        </p:txBody>
      </p:sp>
    </p:spTree>
    <p:extLst>
      <p:ext uri="{BB962C8B-B14F-4D97-AF65-F5344CB8AC3E}">
        <p14:creationId xmlns:p14="http://schemas.microsoft.com/office/powerpoint/2010/main" val="2082718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544D-B46C-9043-9991-2198D175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Matching Model </a:t>
            </a:r>
            <a:br>
              <a:rPr lang="en-US" dirty="0"/>
            </a:br>
            <a:r>
              <a:rPr lang="en-US" sz="3600" dirty="0"/>
              <a:t>Building Process Overview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ED95AA-6C72-5045-8C59-9623EA55BEDC}"/>
              </a:ext>
            </a:extLst>
          </p:cNvPr>
          <p:cNvSpPr/>
          <p:nvPr/>
        </p:nvSpPr>
        <p:spPr>
          <a:xfrm>
            <a:off x="5132098" y="2054352"/>
            <a:ext cx="1927804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68F5D-C7F9-B74A-B8C2-79CC06AE1E93}"/>
              </a:ext>
            </a:extLst>
          </p:cNvPr>
          <p:cNvSpPr/>
          <p:nvPr/>
        </p:nvSpPr>
        <p:spPr>
          <a:xfrm>
            <a:off x="5132098" y="3164543"/>
            <a:ext cx="1927804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 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7580BA-83D9-3647-ADD2-51B7B35C59B6}"/>
              </a:ext>
            </a:extLst>
          </p:cNvPr>
          <p:cNvSpPr/>
          <p:nvPr/>
        </p:nvSpPr>
        <p:spPr>
          <a:xfrm>
            <a:off x="5132098" y="4274734"/>
            <a:ext cx="1927804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Keyword  Extraction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798778-FD1D-8547-8CFA-EDBDB6D92F93}"/>
              </a:ext>
            </a:extLst>
          </p:cNvPr>
          <p:cNvSpPr/>
          <p:nvPr/>
        </p:nvSpPr>
        <p:spPr>
          <a:xfrm>
            <a:off x="5132098" y="5384925"/>
            <a:ext cx="1927804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Keyword List  Matching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E832B8-651D-3547-8DE0-6E179083B7F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096000" y="2834281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E43757-D17E-DD47-9465-8218D8639E6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6000" y="3944472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B0B73-FFEA-1744-BF54-7CBE64DD1FD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096000" y="5054663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4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A0CD-56BA-AD4F-A13A-7A64085F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Matching Model </a:t>
            </a:r>
            <a:br>
              <a:rPr lang="en-US" dirty="0"/>
            </a:br>
            <a:r>
              <a:rPr lang="en-US" sz="3200" dirty="0"/>
              <a:t>Data Cleaning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00CF03-03E9-9D42-8036-AA4F5AA05D7C}"/>
              </a:ext>
            </a:extLst>
          </p:cNvPr>
          <p:cNvSpPr/>
          <p:nvPr/>
        </p:nvSpPr>
        <p:spPr>
          <a:xfrm>
            <a:off x="9568631" y="2088219"/>
            <a:ext cx="1927804" cy="7799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944EC4-EB84-ED43-B011-46AB756C00B7}"/>
              </a:ext>
            </a:extLst>
          </p:cNvPr>
          <p:cNvSpPr/>
          <p:nvPr/>
        </p:nvSpPr>
        <p:spPr>
          <a:xfrm>
            <a:off x="9568631" y="3198410"/>
            <a:ext cx="1927804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 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50783-812E-B540-9EEA-0802F02386DB}"/>
              </a:ext>
            </a:extLst>
          </p:cNvPr>
          <p:cNvSpPr/>
          <p:nvPr/>
        </p:nvSpPr>
        <p:spPr>
          <a:xfrm>
            <a:off x="9568631" y="4308601"/>
            <a:ext cx="1927804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Keyword  Extraction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D0B34-C6DE-3248-BC65-2BEA48A3E92B}"/>
              </a:ext>
            </a:extLst>
          </p:cNvPr>
          <p:cNvSpPr/>
          <p:nvPr/>
        </p:nvSpPr>
        <p:spPr>
          <a:xfrm>
            <a:off x="9568631" y="5418792"/>
            <a:ext cx="1927804" cy="7799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Keyword List  Matching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18729E-B717-5944-8715-4998AD87182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0532533" y="2868148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A264DD-0C92-D147-B9C7-5DFB1D7CA2B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532533" y="3978339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73AD33-6011-024E-95B2-F42CA9173E7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0532533" y="5088530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8DCE0B-E123-B64C-B40A-A43DA29A934F}"/>
              </a:ext>
            </a:extLst>
          </p:cNvPr>
          <p:cNvSpPr txBox="1"/>
          <p:nvPr/>
        </p:nvSpPr>
        <p:spPr>
          <a:xfrm>
            <a:off x="1063752" y="2052730"/>
            <a:ext cx="433945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Format: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Post (16048 job posts):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Job Title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Job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Job Requirement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Sources:</a:t>
            </a:r>
            <a:br>
              <a:rPr lang="en-US" dirty="0"/>
            </a:br>
            <a:r>
              <a:rPr lang="en-US" dirty="0"/>
              <a:t>Career Builder </a:t>
            </a:r>
            <a:br>
              <a:rPr lang="en-US" dirty="0"/>
            </a:br>
            <a:r>
              <a:rPr lang="en-US" dirty="0"/>
              <a:t>Google Career Site</a:t>
            </a:r>
            <a:br>
              <a:rPr lang="en-US" dirty="0"/>
            </a:br>
            <a:r>
              <a:rPr lang="en-US" dirty="0"/>
              <a:t>Yahoo Career Center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 Information (12084 courses):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Title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Sources:</a:t>
            </a:r>
            <a:br>
              <a:rPr lang="en-US" dirty="0"/>
            </a:br>
            <a:r>
              <a:rPr lang="en-US" dirty="0"/>
              <a:t>edX</a:t>
            </a:r>
            <a:br>
              <a:rPr lang="en-US" dirty="0"/>
            </a:br>
            <a:r>
              <a:rPr lang="en-US" dirty="0"/>
              <a:t>Udacity</a:t>
            </a:r>
            <a:br>
              <a:rPr lang="en-US" dirty="0"/>
            </a:br>
            <a:r>
              <a:rPr lang="en-US" dirty="0"/>
              <a:t>Coursera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31CD7-EEB3-2940-83AA-7E271128BFA6}"/>
              </a:ext>
            </a:extLst>
          </p:cNvPr>
          <p:cNvSpPr txBox="1"/>
          <p:nvPr/>
        </p:nvSpPr>
        <p:spPr>
          <a:xfrm>
            <a:off x="5485752" y="2088219"/>
            <a:ext cx="36858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Cleaning: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 punctuations and special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HTML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Spell Check</a:t>
            </a:r>
          </a:p>
        </p:txBody>
      </p:sp>
    </p:spTree>
    <p:extLst>
      <p:ext uri="{BB962C8B-B14F-4D97-AF65-F5344CB8AC3E}">
        <p14:creationId xmlns:p14="http://schemas.microsoft.com/office/powerpoint/2010/main" val="273070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631D-484A-1142-A42F-63A8F336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Matching Model </a:t>
            </a:r>
            <a:br>
              <a:rPr lang="en-US" dirty="0"/>
            </a:br>
            <a:r>
              <a:rPr lang="en-US" sz="3200" dirty="0"/>
              <a:t>Job Clustering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078350-5E69-314D-BF79-B31F2C55A837}"/>
              </a:ext>
            </a:extLst>
          </p:cNvPr>
          <p:cNvSpPr/>
          <p:nvPr/>
        </p:nvSpPr>
        <p:spPr>
          <a:xfrm>
            <a:off x="9568631" y="2088219"/>
            <a:ext cx="1927804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E3B77A-A63C-EA46-8743-8DCAB32A4B00}"/>
              </a:ext>
            </a:extLst>
          </p:cNvPr>
          <p:cNvSpPr/>
          <p:nvPr/>
        </p:nvSpPr>
        <p:spPr>
          <a:xfrm>
            <a:off x="9568631" y="3198410"/>
            <a:ext cx="1927804" cy="7799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 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EE530C-BEC1-354E-B735-BEAC12C2861C}"/>
              </a:ext>
            </a:extLst>
          </p:cNvPr>
          <p:cNvSpPr/>
          <p:nvPr/>
        </p:nvSpPr>
        <p:spPr>
          <a:xfrm>
            <a:off x="9568631" y="4308601"/>
            <a:ext cx="1927804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Keyword  Extraction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52E31-BBF2-4247-84C5-A35A5C784F47}"/>
              </a:ext>
            </a:extLst>
          </p:cNvPr>
          <p:cNvSpPr/>
          <p:nvPr/>
        </p:nvSpPr>
        <p:spPr>
          <a:xfrm>
            <a:off x="9568631" y="5418792"/>
            <a:ext cx="1927804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Keyword List  Matching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F75065-81B0-654D-B52F-6597CF4CCE3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0532533" y="2868148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260FF9-A412-164C-A4A3-70546E78FE3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532533" y="3978339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C099F-11AA-344D-82B9-311CAA0CF14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0532533" y="5088530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BAEB6E-F8EB-0E45-BD49-AD26966807F8}"/>
              </a:ext>
            </a:extLst>
          </p:cNvPr>
          <p:cNvSpPr txBox="1"/>
          <p:nvPr/>
        </p:nvSpPr>
        <p:spPr>
          <a:xfrm>
            <a:off x="1069848" y="2088219"/>
            <a:ext cx="78232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job clustering?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jobs may have different titles </a:t>
            </a:r>
          </a:p>
          <a:p>
            <a:r>
              <a:rPr lang="en-US" sz="2000" dirty="0"/>
              <a:t>	</a:t>
            </a:r>
            <a:r>
              <a:rPr lang="en-US" sz="1600" dirty="0"/>
              <a:t>e.g. Software Engineer, Software Developer, Software Development Engineer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Filter out unpopular key words for job requirements</a:t>
            </a:r>
          </a:p>
          <a:p>
            <a:pPr lvl="1"/>
            <a:r>
              <a:rPr lang="en-US" sz="1600" dirty="0"/>
              <a:t>e.g. English skills in a software engineer job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8B880-BBE4-9746-8DA5-7D9ECF2774E5}"/>
              </a:ext>
            </a:extLst>
          </p:cNvPr>
          <p:cNvSpPr txBox="1"/>
          <p:nvPr/>
        </p:nvSpPr>
        <p:spPr>
          <a:xfrm>
            <a:off x="1069848" y="4143470"/>
            <a:ext cx="7823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do job clustering?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Glove(Global Vectors for Word Representation) for word embedding on Job Descriptions (N*200 matrix)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DBSCAN(Density-based spatial clustering of applications with noise) for Clustering vectorized job descriptions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8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9780-DE7E-FA40-90AC-BF59C37E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en-US" dirty="0"/>
              <a:t>Course Matching Model </a:t>
            </a:r>
            <a:br>
              <a:rPr lang="en-US" dirty="0"/>
            </a:br>
            <a:r>
              <a:rPr lang="en-US" sz="3200" dirty="0"/>
              <a:t>Job Clustering - example</a:t>
            </a:r>
            <a:endParaRPr lang="en-US" dirty="0"/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E7EDEA89-F824-DE4F-B080-4D59CC42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727" y="1473877"/>
            <a:ext cx="5398325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89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9F4A-071B-0F4B-98CF-DE1BFA54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Course Matching Model </a:t>
            </a:r>
            <a:br>
              <a:rPr lang="en-US" dirty="0"/>
            </a:br>
            <a:r>
              <a:rPr lang="en-US" sz="3600" dirty="0"/>
              <a:t>Keyword Extraction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2EF9D-0A62-C44E-A0A3-E871DFF6A535}"/>
              </a:ext>
            </a:extLst>
          </p:cNvPr>
          <p:cNvSpPr/>
          <p:nvPr/>
        </p:nvSpPr>
        <p:spPr>
          <a:xfrm>
            <a:off x="9568631" y="2088219"/>
            <a:ext cx="1927804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4E89-EDD7-6840-B077-FDDC46350497}"/>
              </a:ext>
            </a:extLst>
          </p:cNvPr>
          <p:cNvSpPr/>
          <p:nvPr/>
        </p:nvSpPr>
        <p:spPr>
          <a:xfrm>
            <a:off x="9568631" y="3198410"/>
            <a:ext cx="1927804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 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6152E-B105-CE42-8C5D-A8BD35387189}"/>
              </a:ext>
            </a:extLst>
          </p:cNvPr>
          <p:cNvSpPr/>
          <p:nvPr/>
        </p:nvSpPr>
        <p:spPr>
          <a:xfrm>
            <a:off x="9568631" y="4308601"/>
            <a:ext cx="1927804" cy="7799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Keyword  Extraction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10CEB-2088-2A4A-BF14-BC5AC05631A6}"/>
              </a:ext>
            </a:extLst>
          </p:cNvPr>
          <p:cNvSpPr/>
          <p:nvPr/>
        </p:nvSpPr>
        <p:spPr>
          <a:xfrm>
            <a:off x="9568631" y="5418792"/>
            <a:ext cx="1927804" cy="7799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Keyword List Matching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D433C2-8653-B74F-A67C-EBF455621D1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0532533" y="2868148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B99549-C896-6244-93FA-1030E11D6DA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532533" y="3978339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E43D88-C388-044C-87F5-B4123935F9F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0532533" y="5088530"/>
            <a:ext cx="0" cy="3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AF4566-6824-3640-AF45-E2F867E4D712}"/>
              </a:ext>
            </a:extLst>
          </p:cNvPr>
          <p:cNvSpPr txBox="1"/>
          <p:nvPr/>
        </p:nvSpPr>
        <p:spPr>
          <a:xfrm>
            <a:off x="1063752" y="1815195"/>
            <a:ext cx="78145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terms in Unigram and Bigram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Convert sentences into directed graph.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Current Term: Node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Previous Term: Incoming 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Next Term: Outcoming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Collect Term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 Degree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Out Degree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Degree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Location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TF-IDF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Title Score (frequency in titles)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HITS Ranking Algorithm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646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F649-7D16-7B40-BD90-D56D458F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134493"/>
            <a:ext cx="10058400" cy="1609344"/>
          </a:xfrm>
        </p:spPr>
        <p:txBody>
          <a:bodyPr/>
          <a:lstStyle/>
          <a:p>
            <a:r>
              <a:rPr lang="en-US" dirty="0"/>
              <a:t>Course Matching Model </a:t>
            </a:r>
            <a:br>
              <a:rPr lang="en-US" dirty="0"/>
            </a:br>
            <a:r>
              <a:rPr lang="en-US" sz="3200" dirty="0"/>
              <a:t>Keyword Extraction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DA82F-482D-4B44-802A-43D51530A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03022"/>
            <a:ext cx="10058400" cy="45691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Job Post:</a:t>
            </a:r>
            <a:br>
              <a:rPr lang="en-US" dirty="0"/>
            </a:br>
            <a:r>
              <a:rPr lang="en-US" sz="1600" dirty="0"/>
              <a:t>C++ Software Engineer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Course Description:</a:t>
            </a:r>
            <a:br>
              <a:rPr lang="en-US" dirty="0"/>
            </a:br>
            <a:r>
              <a:rPr lang="en-US" sz="1600" dirty="0"/>
              <a:t>'Java Fundamentals for Android Development'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B77492-7FEC-D048-8471-68440F6EC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50" y="2208365"/>
            <a:ext cx="6128269" cy="2565781"/>
          </a:xfrm>
          <a:prstGeom prst="rect">
            <a:avLst/>
          </a:prstGeom>
        </p:spPr>
      </p:pic>
      <p:pic>
        <p:nvPicPr>
          <p:cNvPr id="8" name="Picture 7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D6422CF-5513-B34D-81D3-F6F830AA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05" y="2876550"/>
            <a:ext cx="3568700" cy="1104900"/>
          </a:xfrm>
          <a:prstGeom prst="rect">
            <a:avLst/>
          </a:prstGeo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EBFA2125-E82C-9543-BBCA-4CB721B16C0C}"/>
              </a:ext>
            </a:extLst>
          </p:cNvPr>
          <p:cNvSpPr/>
          <p:nvPr/>
        </p:nvSpPr>
        <p:spPr>
          <a:xfrm>
            <a:off x="7371644" y="3429000"/>
            <a:ext cx="699912" cy="356819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E595E-C488-BB45-BCE0-604A48C53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42" y="5827801"/>
            <a:ext cx="7032977" cy="855722"/>
          </a:xfrm>
          <a:prstGeom prst="rect">
            <a:avLst/>
          </a:prstGeo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F411596F-F474-7B4F-A8C4-68C1B278C35D}"/>
              </a:ext>
            </a:extLst>
          </p:cNvPr>
          <p:cNvSpPr/>
          <p:nvPr/>
        </p:nvSpPr>
        <p:spPr>
          <a:xfrm>
            <a:off x="7371644" y="5470982"/>
            <a:ext cx="699912" cy="356819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8661976F-BF64-7747-ACDC-8287A1A53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805" y="5129301"/>
            <a:ext cx="25908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3652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15949</TotalTime>
  <Words>737</Words>
  <Application>Microsoft Macintosh PowerPoint</Application>
  <PresentationFormat>Widescreen</PresentationFormat>
  <Paragraphs>129</Paragraphs>
  <Slides>14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Elephant</vt:lpstr>
      <vt:lpstr>Arial</vt:lpstr>
      <vt:lpstr>Calibri</vt:lpstr>
      <vt:lpstr>Century Gothic</vt:lpstr>
      <vt:lpstr>Rockwell</vt:lpstr>
      <vt:lpstr>Rockwell Condensed</vt:lpstr>
      <vt:lpstr>Rockwell Extra Bold</vt:lpstr>
      <vt:lpstr>Wingdings</vt:lpstr>
      <vt:lpstr>BrushVTI</vt:lpstr>
      <vt:lpstr>Wood Type</vt:lpstr>
      <vt:lpstr>Mooc 2.1</vt:lpstr>
      <vt:lpstr>Motivation</vt:lpstr>
      <vt:lpstr>Architecture overview</vt:lpstr>
      <vt:lpstr>Course Matching Model  Building Process Overview </vt:lpstr>
      <vt:lpstr>Course Matching Model  Data Cleaning</vt:lpstr>
      <vt:lpstr>Course Matching Model  Job Clustering</vt:lpstr>
      <vt:lpstr>Course Matching Model  Job Clustering - example</vt:lpstr>
      <vt:lpstr>Course Matching Model  Keyword Extraction </vt:lpstr>
      <vt:lpstr>Course Matching Model  Keyword Extraction - example</vt:lpstr>
      <vt:lpstr>Course Matching Model  Keyword List Matching</vt:lpstr>
      <vt:lpstr>User Input</vt:lpstr>
      <vt:lpstr>Demo</vt:lpstr>
      <vt:lpstr>Future Work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Mooc 2.1</dc:title>
  <dc:creator>Zhang, Xin</dc:creator>
  <cp:lastModifiedBy>Zhang, Xin</cp:lastModifiedBy>
  <cp:revision>43</cp:revision>
  <dcterms:created xsi:type="dcterms:W3CDTF">2020-04-10T01:06:54Z</dcterms:created>
  <dcterms:modified xsi:type="dcterms:W3CDTF">2020-04-21T04:59:34Z</dcterms:modified>
</cp:coreProperties>
</file>